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269" r:id="rId3"/>
    <p:sldId id="262" r:id="rId4"/>
    <p:sldId id="263" r:id="rId5"/>
    <p:sldId id="258" r:id="rId6"/>
    <p:sldId id="266" r:id="rId7"/>
    <p:sldId id="267" r:id="rId8"/>
    <p:sldId id="265" r:id="rId9"/>
    <p:sldId id="26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0" d="100"/>
          <a:sy n="70" d="100"/>
        </p:scale>
        <p:origin x="-5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29BCE-8C35-4D91-A3D8-D97F23D1AA2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91F7E-506D-40CC-99ED-FCB897D2DAA5}">
      <dgm:prSet phldrT="[Text]"/>
      <dgm:spPr/>
      <dgm:t>
        <a:bodyPr/>
        <a:lstStyle/>
        <a:p>
          <a:r>
            <a:rPr lang="en-US" dirty="0" smtClean="0"/>
            <a:t>Learning Targets</a:t>
          </a:r>
          <a:endParaRPr lang="en-US" dirty="0"/>
        </a:p>
      </dgm:t>
    </dgm:pt>
    <dgm:pt modelId="{42C83E84-3FAC-47A7-AB0C-F7C0FD0EFD2B}" type="parTrans" cxnId="{2966D641-8ED4-463F-BD82-9C69A30E7F42}">
      <dgm:prSet/>
      <dgm:spPr/>
      <dgm:t>
        <a:bodyPr/>
        <a:lstStyle/>
        <a:p>
          <a:endParaRPr lang="en-US"/>
        </a:p>
      </dgm:t>
    </dgm:pt>
    <dgm:pt modelId="{30782737-3E14-4A5B-8684-3CA1B27A1446}" type="sibTrans" cxnId="{2966D641-8ED4-463F-BD82-9C69A30E7F42}">
      <dgm:prSet/>
      <dgm:spPr/>
      <dgm:t>
        <a:bodyPr/>
        <a:lstStyle/>
        <a:p>
          <a:endParaRPr lang="en-US"/>
        </a:p>
      </dgm:t>
    </dgm:pt>
    <dgm:pt modelId="{F76C7000-BAF5-4456-B65F-8809F2FCC7FB}">
      <dgm:prSet phldrT="[Text]"/>
      <dgm:spPr/>
      <dgm:t>
        <a:bodyPr/>
        <a:lstStyle/>
        <a:p>
          <a:r>
            <a:rPr lang="en-US" dirty="0" smtClean="0"/>
            <a:t>Homework Checks</a:t>
          </a:r>
          <a:endParaRPr lang="en-US" dirty="0"/>
        </a:p>
      </dgm:t>
    </dgm:pt>
    <dgm:pt modelId="{9020B5EB-5434-47A4-86D1-8369158C7E92}" type="parTrans" cxnId="{D15F5EFD-A2F7-4435-B228-0C2E0F14EE4A}">
      <dgm:prSet/>
      <dgm:spPr/>
      <dgm:t>
        <a:bodyPr/>
        <a:lstStyle/>
        <a:p>
          <a:endParaRPr lang="en-US"/>
        </a:p>
      </dgm:t>
    </dgm:pt>
    <dgm:pt modelId="{F628B5E7-662A-4E3B-A427-FC0709BF5F5E}" type="sibTrans" cxnId="{D15F5EFD-A2F7-4435-B228-0C2E0F14EE4A}">
      <dgm:prSet/>
      <dgm:spPr/>
      <dgm:t>
        <a:bodyPr/>
        <a:lstStyle/>
        <a:p>
          <a:endParaRPr lang="en-US"/>
        </a:p>
      </dgm:t>
    </dgm:pt>
    <dgm:pt modelId="{DBD31919-21B2-4FE7-942D-5BC3DB03C6B9}">
      <dgm:prSet phldrT="[Text]"/>
      <dgm:spPr/>
      <dgm:t>
        <a:bodyPr/>
        <a:lstStyle/>
        <a:p>
          <a:r>
            <a:rPr lang="en-US" dirty="0" smtClean="0"/>
            <a:t>Quizzes</a:t>
          </a:r>
          <a:endParaRPr lang="en-US" dirty="0"/>
        </a:p>
      </dgm:t>
    </dgm:pt>
    <dgm:pt modelId="{566D6567-331B-4CD3-A6B6-4518FB710DEA}" type="parTrans" cxnId="{CD33641C-0C72-4925-BE47-A30D8F35603F}">
      <dgm:prSet/>
      <dgm:spPr/>
      <dgm:t>
        <a:bodyPr/>
        <a:lstStyle/>
        <a:p>
          <a:endParaRPr lang="en-US"/>
        </a:p>
      </dgm:t>
    </dgm:pt>
    <dgm:pt modelId="{AD0A0058-6F46-4E27-9220-7C3B56C74D42}" type="sibTrans" cxnId="{CD33641C-0C72-4925-BE47-A30D8F35603F}">
      <dgm:prSet/>
      <dgm:spPr/>
      <dgm:t>
        <a:bodyPr/>
        <a:lstStyle/>
        <a:p>
          <a:endParaRPr lang="en-US"/>
        </a:p>
      </dgm:t>
    </dgm:pt>
    <dgm:pt modelId="{FA2119F8-B627-415E-BC4D-9396D368C38E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5F1EACE7-8805-4AF4-95C2-9323F70FA2BA}" type="parTrans" cxnId="{6F48281C-B36F-45E3-9C92-45EF1DF998F2}">
      <dgm:prSet/>
      <dgm:spPr/>
      <dgm:t>
        <a:bodyPr/>
        <a:lstStyle/>
        <a:p>
          <a:endParaRPr lang="en-US"/>
        </a:p>
      </dgm:t>
    </dgm:pt>
    <dgm:pt modelId="{791C5DAC-58F6-491A-8EC8-E8F2665273C4}" type="sibTrans" cxnId="{6F48281C-B36F-45E3-9C92-45EF1DF998F2}">
      <dgm:prSet/>
      <dgm:spPr/>
      <dgm:t>
        <a:bodyPr/>
        <a:lstStyle/>
        <a:p>
          <a:endParaRPr lang="en-US"/>
        </a:p>
      </dgm:t>
    </dgm:pt>
    <dgm:pt modelId="{E07F0DA1-1C97-4A7F-BDA3-FB098B0AA454}">
      <dgm:prSet phldrT="[Text]"/>
      <dgm:spPr/>
      <dgm:t>
        <a:bodyPr/>
        <a:lstStyle/>
        <a:p>
          <a:r>
            <a:rPr lang="en-US" dirty="0" smtClean="0"/>
            <a:t>Exams</a:t>
          </a:r>
          <a:endParaRPr lang="en-US" dirty="0"/>
        </a:p>
      </dgm:t>
    </dgm:pt>
    <dgm:pt modelId="{7E151280-37AD-4E18-A438-5D5BA218206B}" type="parTrans" cxnId="{C81E0C49-54CC-4A0C-AD16-37DDF963ECE6}">
      <dgm:prSet/>
      <dgm:spPr/>
      <dgm:t>
        <a:bodyPr/>
        <a:lstStyle/>
        <a:p>
          <a:endParaRPr lang="en-US"/>
        </a:p>
      </dgm:t>
    </dgm:pt>
    <dgm:pt modelId="{B4ED2157-8B99-4E58-89F6-D64F37AF95CF}" type="sibTrans" cxnId="{C81E0C49-54CC-4A0C-AD16-37DDF963ECE6}">
      <dgm:prSet/>
      <dgm:spPr/>
      <dgm:t>
        <a:bodyPr/>
        <a:lstStyle/>
        <a:p>
          <a:endParaRPr lang="en-US"/>
        </a:p>
      </dgm:t>
    </dgm:pt>
    <dgm:pt modelId="{F7ABA1CB-9AAB-44B0-81F4-7BCD2BF72DDC}" type="pres">
      <dgm:prSet presAssocID="{91D29BCE-8C35-4D91-A3D8-D97F23D1AA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AC282C-5EA1-43AB-9738-2D1FA56381CF}" type="pres">
      <dgm:prSet presAssocID="{22291F7E-506D-40CC-99ED-FCB897D2DA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B75AD-54A0-4772-8ABF-AF988EB95A01}" type="pres">
      <dgm:prSet presAssocID="{30782737-3E14-4A5B-8684-3CA1B27A144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EEFB19E-A3EB-4071-AA81-D2445C7AD435}" type="pres">
      <dgm:prSet presAssocID="{30782737-3E14-4A5B-8684-3CA1B27A144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8009A3E-A436-489F-BE00-DCC75C603E7F}" type="pres">
      <dgm:prSet presAssocID="{F76C7000-BAF5-4456-B65F-8809F2FCC7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177F7-E3BC-4C5D-BD60-A0B988A05503}" type="pres">
      <dgm:prSet presAssocID="{F628B5E7-662A-4E3B-A427-FC0709BF5F5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EEC2163-F42A-4B40-9A29-C28E1EE64EF8}" type="pres">
      <dgm:prSet presAssocID="{F628B5E7-662A-4E3B-A427-FC0709BF5F5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E5305A7-B5BF-4C06-912E-67638EAE5DC3}" type="pres">
      <dgm:prSet presAssocID="{DBD31919-21B2-4FE7-942D-5BC3DB03C6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7A56A-C34D-4F3B-AEF0-5DA2B3D645BD}" type="pres">
      <dgm:prSet presAssocID="{AD0A0058-6F46-4E27-9220-7C3B56C74D4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8C9EE7F-CDB8-4CA5-94BD-1CF4CBE8A4D3}" type="pres">
      <dgm:prSet presAssocID="{AD0A0058-6F46-4E27-9220-7C3B56C74D4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C9186B7-7F6C-4D61-813F-560FC99DB9E3}" type="pres">
      <dgm:prSet presAssocID="{FA2119F8-B627-415E-BC4D-9396D368C3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CAD4B-98F1-40C7-B8F6-BE1BB152ECAB}" type="pres">
      <dgm:prSet presAssocID="{791C5DAC-58F6-491A-8EC8-E8F2665273C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BE19651-915B-4B53-9728-5EF30FD544FA}" type="pres">
      <dgm:prSet presAssocID="{791C5DAC-58F6-491A-8EC8-E8F2665273C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FD30F39-0A93-4A83-9C1D-D1D2EB388772}" type="pres">
      <dgm:prSet presAssocID="{E07F0DA1-1C97-4A7F-BDA3-FB098B0AA4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17656-DF7A-4E61-8BED-68C9205F0904}" type="pres">
      <dgm:prSet presAssocID="{B4ED2157-8B99-4E58-89F6-D64F37AF95C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D938815-DF82-46D7-806B-CC11365E21B9}" type="pres">
      <dgm:prSet presAssocID="{B4ED2157-8B99-4E58-89F6-D64F37AF95C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F48281C-B36F-45E3-9C92-45EF1DF998F2}" srcId="{91D29BCE-8C35-4D91-A3D8-D97F23D1AA2E}" destId="{FA2119F8-B627-415E-BC4D-9396D368C38E}" srcOrd="3" destOrd="0" parTransId="{5F1EACE7-8805-4AF4-95C2-9323F70FA2BA}" sibTransId="{791C5DAC-58F6-491A-8EC8-E8F2665273C4}"/>
    <dgm:cxn modelId="{8AB0C872-CF05-483B-9AA9-072875F3D1C3}" type="presOf" srcId="{F76C7000-BAF5-4456-B65F-8809F2FCC7FB}" destId="{78009A3E-A436-489F-BE00-DCC75C603E7F}" srcOrd="0" destOrd="0" presId="urn:microsoft.com/office/officeart/2005/8/layout/cycle2"/>
    <dgm:cxn modelId="{5ADF7926-FCB1-4DA7-846D-5BC47579324C}" type="presOf" srcId="{F628B5E7-662A-4E3B-A427-FC0709BF5F5E}" destId="{BEEC2163-F42A-4B40-9A29-C28E1EE64EF8}" srcOrd="1" destOrd="0" presId="urn:microsoft.com/office/officeart/2005/8/layout/cycle2"/>
    <dgm:cxn modelId="{2775F96C-7381-4550-99F2-71961A9677CC}" type="presOf" srcId="{F628B5E7-662A-4E3B-A427-FC0709BF5F5E}" destId="{F82177F7-E3BC-4C5D-BD60-A0B988A05503}" srcOrd="0" destOrd="0" presId="urn:microsoft.com/office/officeart/2005/8/layout/cycle2"/>
    <dgm:cxn modelId="{9BE51B2C-A8B5-450B-9A50-732B9E444FAD}" type="presOf" srcId="{FA2119F8-B627-415E-BC4D-9396D368C38E}" destId="{CC9186B7-7F6C-4D61-813F-560FC99DB9E3}" srcOrd="0" destOrd="0" presId="urn:microsoft.com/office/officeart/2005/8/layout/cycle2"/>
    <dgm:cxn modelId="{C81E0C49-54CC-4A0C-AD16-37DDF963ECE6}" srcId="{91D29BCE-8C35-4D91-A3D8-D97F23D1AA2E}" destId="{E07F0DA1-1C97-4A7F-BDA3-FB098B0AA454}" srcOrd="4" destOrd="0" parTransId="{7E151280-37AD-4E18-A438-5D5BA218206B}" sibTransId="{B4ED2157-8B99-4E58-89F6-D64F37AF95CF}"/>
    <dgm:cxn modelId="{D15F5EFD-A2F7-4435-B228-0C2E0F14EE4A}" srcId="{91D29BCE-8C35-4D91-A3D8-D97F23D1AA2E}" destId="{F76C7000-BAF5-4456-B65F-8809F2FCC7FB}" srcOrd="1" destOrd="0" parTransId="{9020B5EB-5434-47A4-86D1-8369158C7E92}" sibTransId="{F628B5E7-662A-4E3B-A427-FC0709BF5F5E}"/>
    <dgm:cxn modelId="{A3633E55-9C12-4056-8512-86E305ACBB7D}" type="presOf" srcId="{91D29BCE-8C35-4D91-A3D8-D97F23D1AA2E}" destId="{F7ABA1CB-9AAB-44B0-81F4-7BCD2BF72DDC}" srcOrd="0" destOrd="0" presId="urn:microsoft.com/office/officeart/2005/8/layout/cycle2"/>
    <dgm:cxn modelId="{B0082C4C-A779-4F1C-A290-4EC1CCC2939F}" type="presOf" srcId="{30782737-3E14-4A5B-8684-3CA1B27A1446}" destId="{9EEFB19E-A3EB-4071-AA81-D2445C7AD435}" srcOrd="1" destOrd="0" presId="urn:microsoft.com/office/officeart/2005/8/layout/cycle2"/>
    <dgm:cxn modelId="{4A84FD1D-320F-48D9-BB32-E92BB24CAA27}" type="presOf" srcId="{30782737-3E14-4A5B-8684-3CA1B27A1446}" destId="{2E7B75AD-54A0-4772-8ABF-AF988EB95A01}" srcOrd="0" destOrd="0" presId="urn:microsoft.com/office/officeart/2005/8/layout/cycle2"/>
    <dgm:cxn modelId="{CBFEB290-3BD9-4A31-8012-46ED324FEF8A}" type="presOf" srcId="{B4ED2157-8B99-4E58-89F6-D64F37AF95CF}" destId="{0D938815-DF82-46D7-806B-CC11365E21B9}" srcOrd="1" destOrd="0" presId="urn:microsoft.com/office/officeart/2005/8/layout/cycle2"/>
    <dgm:cxn modelId="{6BAF5789-DD61-4BA1-A4AC-B3CD6ED0585D}" type="presOf" srcId="{E07F0DA1-1C97-4A7F-BDA3-FB098B0AA454}" destId="{BFD30F39-0A93-4A83-9C1D-D1D2EB388772}" srcOrd="0" destOrd="0" presId="urn:microsoft.com/office/officeart/2005/8/layout/cycle2"/>
    <dgm:cxn modelId="{070188B7-A54A-478D-8568-CD3866BD0506}" type="presOf" srcId="{22291F7E-506D-40CC-99ED-FCB897D2DAA5}" destId="{E5AC282C-5EA1-43AB-9738-2D1FA56381CF}" srcOrd="0" destOrd="0" presId="urn:microsoft.com/office/officeart/2005/8/layout/cycle2"/>
    <dgm:cxn modelId="{D096B28A-942E-4ED2-BA01-1AAE9EEF41BA}" type="presOf" srcId="{791C5DAC-58F6-491A-8EC8-E8F2665273C4}" destId="{8BE19651-915B-4B53-9728-5EF30FD544FA}" srcOrd="1" destOrd="0" presId="urn:microsoft.com/office/officeart/2005/8/layout/cycle2"/>
    <dgm:cxn modelId="{506CF522-156A-4171-A5BF-7EBB52D2B042}" type="presOf" srcId="{791C5DAC-58F6-491A-8EC8-E8F2665273C4}" destId="{B5FCAD4B-98F1-40C7-B8F6-BE1BB152ECAB}" srcOrd="0" destOrd="0" presId="urn:microsoft.com/office/officeart/2005/8/layout/cycle2"/>
    <dgm:cxn modelId="{CCAC93FE-CF38-49BA-B230-3BA91ECA1FF5}" type="presOf" srcId="{AD0A0058-6F46-4E27-9220-7C3B56C74D42}" destId="{E8C9EE7F-CDB8-4CA5-94BD-1CF4CBE8A4D3}" srcOrd="1" destOrd="0" presId="urn:microsoft.com/office/officeart/2005/8/layout/cycle2"/>
    <dgm:cxn modelId="{CD33641C-0C72-4925-BE47-A30D8F35603F}" srcId="{91D29BCE-8C35-4D91-A3D8-D97F23D1AA2E}" destId="{DBD31919-21B2-4FE7-942D-5BC3DB03C6B9}" srcOrd="2" destOrd="0" parTransId="{566D6567-331B-4CD3-A6B6-4518FB710DEA}" sibTransId="{AD0A0058-6F46-4E27-9220-7C3B56C74D42}"/>
    <dgm:cxn modelId="{4D2ED09B-813A-46C9-8EDB-1938FF95D762}" type="presOf" srcId="{DBD31919-21B2-4FE7-942D-5BC3DB03C6B9}" destId="{EE5305A7-B5BF-4C06-912E-67638EAE5DC3}" srcOrd="0" destOrd="0" presId="urn:microsoft.com/office/officeart/2005/8/layout/cycle2"/>
    <dgm:cxn modelId="{2966D641-8ED4-463F-BD82-9C69A30E7F42}" srcId="{91D29BCE-8C35-4D91-A3D8-D97F23D1AA2E}" destId="{22291F7E-506D-40CC-99ED-FCB897D2DAA5}" srcOrd="0" destOrd="0" parTransId="{42C83E84-3FAC-47A7-AB0C-F7C0FD0EFD2B}" sibTransId="{30782737-3E14-4A5B-8684-3CA1B27A1446}"/>
    <dgm:cxn modelId="{B9CB5D6C-41E5-4FC4-84D7-EE4AE53F9134}" type="presOf" srcId="{B4ED2157-8B99-4E58-89F6-D64F37AF95CF}" destId="{2C217656-DF7A-4E61-8BED-68C9205F0904}" srcOrd="0" destOrd="0" presId="urn:microsoft.com/office/officeart/2005/8/layout/cycle2"/>
    <dgm:cxn modelId="{4E191FCA-D842-4CEC-A8A9-B7F111C802E9}" type="presOf" srcId="{AD0A0058-6F46-4E27-9220-7C3B56C74D42}" destId="{A887A56A-C34D-4F3B-AEF0-5DA2B3D645BD}" srcOrd="0" destOrd="0" presId="urn:microsoft.com/office/officeart/2005/8/layout/cycle2"/>
    <dgm:cxn modelId="{604D7CD3-83B1-489B-BF01-3736338A8057}" type="presParOf" srcId="{F7ABA1CB-9AAB-44B0-81F4-7BCD2BF72DDC}" destId="{E5AC282C-5EA1-43AB-9738-2D1FA56381CF}" srcOrd="0" destOrd="0" presId="urn:microsoft.com/office/officeart/2005/8/layout/cycle2"/>
    <dgm:cxn modelId="{49182354-B31C-4A35-B18F-9DDC893E21DF}" type="presParOf" srcId="{F7ABA1CB-9AAB-44B0-81F4-7BCD2BF72DDC}" destId="{2E7B75AD-54A0-4772-8ABF-AF988EB95A01}" srcOrd="1" destOrd="0" presId="urn:microsoft.com/office/officeart/2005/8/layout/cycle2"/>
    <dgm:cxn modelId="{750C0755-735A-4B2E-AF46-AAEE947E5652}" type="presParOf" srcId="{2E7B75AD-54A0-4772-8ABF-AF988EB95A01}" destId="{9EEFB19E-A3EB-4071-AA81-D2445C7AD435}" srcOrd="0" destOrd="0" presId="urn:microsoft.com/office/officeart/2005/8/layout/cycle2"/>
    <dgm:cxn modelId="{730E34E9-1168-49D5-94CB-7DD60DBF4D35}" type="presParOf" srcId="{F7ABA1CB-9AAB-44B0-81F4-7BCD2BF72DDC}" destId="{78009A3E-A436-489F-BE00-DCC75C603E7F}" srcOrd="2" destOrd="0" presId="urn:microsoft.com/office/officeart/2005/8/layout/cycle2"/>
    <dgm:cxn modelId="{03551E32-7353-4947-8E03-2FE1E881A757}" type="presParOf" srcId="{F7ABA1CB-9AAB-44B0-81F4-7BCD2BF72DDC}" destId="{F82177F7-E3BC-4C5D-BD60-A0B988A05503}" srcOrd="3" destOrd="0" presId="urn:microsoft.com/office/officeart/2005/8/layout/cycle2"/>
    <dgm:cxn modelId="{EF961BFA-114F-4C87-AFBE-4A918065F3AF}" type="presParOf" srcId="{F82177F7-E3BC-4C5D-BD60-A0B988A05503}" destId="{BEEC2163-F42A-4B40-9A29-C28E1EE64EF8}" srcOrd="0" destOrd="0" presId="urn:microsoft.com/office/officeart/2005/8/layout/cycle2"/>
    <dgm:cxn modelId="{181332D0-F709-49C9-9C6B-2EEC87314318}" type="presParOf" srcId="{F7ABA1CB-9AAB-44B0-81F4-7BCD2BF72DDC}" destId="{EE5305A7-B5BF-4C06-912E-67638EAE5DC3}" srcOrd="4" destOrd="0" presId="urn:microsoft.com/office/officeart/2005/8/layout/cycle2"/>
    <dgm:cxn modelId="{9027E32B-13F3-40CE-9BC4-453ED3FF8DFC}" type="presParOf" srcId="{F7ABA1CB-9AAB-44B0-81F4-7BCD2BF72DDC}" destId="{A887A56A-C34D-4F3B-AEF0-5DA2B3D645BD}" srcOrd="5" destOrd="0" presId="urn:microsoft.com/office/officeart/2005/8/layout/cycle2"/>
    <dgm:cxn modelId="{B38C1515-E5A5-4AA9-97D3-3904007E129C}" type="presParOf" srcId="{A887A56A-C34D-4F3B-AEF0-5DA2B3D645BD}" destId="{E8C9EE7F-CDB8-4CA5-94BD-1CF4CBE8A4D3}" srcOrd="0" destOrd="0" presId="urn:microsoft.com/office/officeart/2005/8/layout/cycle2"/>
    <dgm:cxn modelId="{0C497414-D20A-4E87-BEEA-D3FFCCE91341}" type="presParOf" srcId="{F7ABA1CB-9AAB-44B0-81F4-7BCD2BF72DDC}" destId="{CC9186B7-7F6C-4D61-813F-560FC99DB9E3}" srcOrd="6" destOrd="0" presId="urn:microsoft.com/office/officeart/2005/8/layout/cycle2"/>
    <dgm:cxn modelId="{3493D756-3471-4649-A622-034FAB1BAAD1}" type="presParOf" srcId="{F7ABA1CB-9AAB-44B0-81F4-7BCD2BF72DDC}" destId="{B5FCAD4B-98F1-40C7-B8F6-BE1BB152ECAB}" srcOrd="7" destOrd="0" presId="urn:microsoft.com/office/officeart/2005/8/layout/cycle2"/>
    <dgm:cxn modelId="{36540976-F3FC-4D30-8638-D05A4FAD8779}" type="presParOf" srcId="{B5FCAD4B-98F1-40C7-B8F6-BE1BB152ECAB}" destId="{8BE19651-915B-4B53-9728-5EF30FD544FA}" srcOrd="0" destOrd="0" presId="urn:microsoft.com/office/officeart/2005/8/layout/cycle2"/>
    <dgm:cxn modelId="{005C59B3-D1B0-40AC-AE82-65E58C722D81}" type="presParOf" srcId="{F7ABA1CB-9AAB-44B0-81F4-7BCD2BF72DDC}" destId="{BFD30F39-0A93-4A83-9C1D-D1D2EB388772}" srcOrd="8" destOrd="0" presId="urn:microsoft.com/office/officeart/2005/8/layout/cycle2"/>
    <dgm:cxn modelId="{7722B464-DF8C-45D5-8EB4-F07506F7A908}" type="presParOf" srcId="{F7ABA1CB-9AAB-44B0-81F4-7BCD2BF72DDC}" destId="{2C217656-DF7A-4E61-8BED-68C9205F0904}" srcOrd="9" destOrd="0" presId="urn:microsoft.com/office/officeart/2005/8/layout/cycle2"/>
    <dgm:cxn modelId="{A02655B3-E4D5-4DDD-94A1-936F1BA512B9}" type="presParOf" srcId="{2C217656-DF7A-4E61-8BED-68C9205F0904}" destId="{0D938815-DF82-46D7-806B-CC11365E21B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C282C-5EA1-43AB-9738-2D1FA56381CF}">
      <dsp:nvSpPr>
        <dsp:cNvPr id="0" name=""/>
        <dsp:cNvSpPr/>
      </dsp:nvSpPr>
      <dsp:spPr>
        <a:xfrm>
          <a:off x="2887823" y="1282"/>
          <a:ext cx="1463352" cy="1463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Learning Targets</a:t>
          </a:r>
          <a:endParaRPr lang="en-US" sz="1600" kern="1200" dirty="0"/>
        </a:p>
      </dsp:txBody>
      <dsp:txXfrm>
        <a:off x="3102126" y="215585"/>
        <a:ext cx="1034746" cy="1034746"/>
      </dsp:txXfrm>
    </dsp:sp>
    <dsp:sp modelId="{2E7B75AD-54A0-4772-8ABF-AF988EB95A01}">
      <dsp:nvSpPr>
        <dsp:cNvPr id="0" name=""/>
        <dsp:cNvSpPr/>
      </dsp:nvSpPr>
      <dsp:spPr>
        <a:xfrm rot="2160000">
          <a:off x="4304849" y="1125151"/>
          <a:ext cx="388683" cy="49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315984" y="1189658"/>
        <a:ext cx="272078" cy="296329"/>
      </dsp:txXfrm>
    </dsp:sp>
    <dsp:sp modelId="{78009A3E-A436-489F-BE00-DCC75C603E7F}">
      <dsp:nvSpPr>
        <dsp:cNvPr id="0" name=""/>
        <dsp:cNvSpPr/>
      </dsp:nvSpPr>
      <dsp:spPr>
        <a:xfrm>
          <a:off x="4665006" y="1292481"/>
          <a:ext cx="1463352" cy="1463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Homework Checks</a:t>
          </a:r>
          <a:endParaRPr lang="en-US" sz="1600" kern="1200" dirty="0"/>
        </a:p>
      </dsp:txBody>
      <dsp:txXfrm>
        <a:off x="4879309" y="1506784"/>
        <a:ext cx="1034746" cy="1034746"/>
      </dsp:txXfrm>
    </dsp:sp>
    <dsp:sp modelId="{F82177F7-E3BC-4C5D-BD60-A0B988A05503}">
      <dsp:nvSpPr>
        <dsp:cNvPr id="0" name=""/>
        <dsp:cNvSpPr/>
      </dsp:nvSpPr>
      <dsp:spPr>
        <a:xfrm rot="6480000">
          <a:off x="4866328" y="2811356"/>
          <a:ext cx="388683" cy="49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942647" y="2854683"/>
        <a:ext cx="272078" cy="296329"/>
      </dsp:txXfrm>
    </dsp:sp>
    <dsp:sp modelId="{EE5305A7-B5BF-4C06-912E-67638EAE5DC3}">
      <dsp:nvSpPr>
        <dsp:cNvPr id="0" name=""/>
        <dsp:cNvSpPr/>
      </dsp:nvSpPr>
      <dsp:spPr>
        <a:xfrm>
          <a:off x="3986182" y="3381684"/>
          <a:ext cx="1463352" cy="1463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Quizzes</a:t>
          </a:r>
          <a:endParaRPr lang="en-US" sz="1600" kern="1200" dirty="0"/>
        </a:p>
      </dsp:txBody>
      <dsp:txXfrm>
        <a:off x="4200485" y="3595987"/>
        <a:ext cx="1034746" cy="1034746"/>
      </dsp:txXfrm>
    </dsp:sp>
    <dsp:sp modelId="{A887A56A-C34D-4F3B-AEF0-5DA2B3D645BD}">
      <dsp:nvSpPr>
        <dsp:cNvPr id="0" name=""/>
        <dsp:cNvSpPr/>
      </dsp:nvSpPr>
      <dsp:spPr>
        <a:xfrm rot="10800000">
          <a:off x="3436158" y="3866420"/>
          <a:ext cx="388683" cy="49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552763" y="3965196"/>
        <a:ext cx="272078" cy="296329"/>
      </dsp:txXfrm>
    </dsp:sp>
    <dsp:sp modelId="{CC9186B7-7F6C-4D61-813F-560FC99DB9E3}">
      <dsp:nvSpPr>
        <dsp:cNvPr id="0" name=""/>
        <dsp:cNvSpPr/>
      </dsp:nvSpPr>
      <dsp:spPr>
        <a:xfrm>
          <a:off x="1789464" y="3381684"/>
          <a:ext cx="1463352" cy="1463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Tests</a:t>
          </a:r>
          <a:endParaRPr lang="en-US" sz="1600" kern="1200" dirty="0"/>
        </a:p>
      </dsp:txBody>
      <dsp:txXfrm>
        <a:off x="2003767" y="3595987"/>
        <a:ext cx="1034746" cy="1034746"/>
      </dsp:txXfrm>
    </dsp:sp>
    <dsp:sp modelId="{B5FCAD4B-98F1-40C7-B8F6-BE1BB152ECAB}">
      <dsp:nvSpPr>
        <dsp:cNvPr id="0" name=""/>
        <dsp:cNvSpPr/>
      </dsp:nvSpPr>
      <dsp:spPr>
        <a:xfrm rot="15120000">
          <a:off x="1990786" y="2832280"/>
          <a:ext cx="388683" cy="49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067105" y="2986505"/>
        <a:ext cx="272078" cy="296329"/>
      </dsp:txXfrm>
    </dsp:sp>
    <dsp:sp modelId="{BFD30F39-0A93-4A83-9C1D-D1D2EB388772}">
      <dsp:nvSpPr>
        <dsp:cNvPr id="0" name=""/>
        <dsp:cNvSpPr/>
      </dsp:nvSpPr>
      <dsp:spPr>
        <a:xfrm>
          <a:off x="1110641" y="1292481"/>
          <a:ext cx="1463352" cy="1463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Exams</a:t>
          </a:r>
          <a:endParaRPr lang="en-US" sz="1600" kern="1200" dirty="0"/>
        </a:p>
      </dsp:txBody>
      <dsp:txXfrm>
        <a:off x="1324944" y="1506784"/>
        <a:ext cx="1034746" cy="1034746"/>
      </dsp:txXfrm>
    </dsp:sp>
    <dsp:sp modelId="{2C217656-DF7A-4E61-8BED-68C9205F0904}">
      <dsp:nvSpPr>
        <dsp:cNvPr id="0" name=""/>
        <dsp:cNvSpPr/>
      </dsp:nvSpPr>
      <dsp:spPr>
        <a:xfrm rot="19440000">
          <a:off x="2527667" y="1138083"/>
          <a:ext cx="388683" cy="49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538802" y="1271128"/>
        <a:ext cx="272078" cy="296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B243A-7590-49A6-895A-5C3519328FD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D4825-07F9-4771-9912-DB1210E6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5ACC48-413D-433E-9C5C-4C182870947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Mrs. Stuart’s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Team 83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7" y="27432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</a:t>
            </a:r>
          </a:p>
          <a:p>
            <a:pPr lvl="1"/>
            <a:r>
              <a:rPr lang="en-US" dirty="0" smtClean="0"/>
              <a:t>Geometry </a:t>
            </a:r>
          </a:p>
          <a:p>
            <a:pPr lvl="2"/>
            <a:r>
              <a:rPr lang="en-US" dirty="0" smtClean="0"/>
              <a:t>Allow for honors track sophomore year if student gets an A or above.</a:t>
            </a:r>
          </a:p>
          <a:p>
            <a:pPr lvl="1"/>
            <a:r>
              <a:rPr lang="en-US" dirty="0" smtClean="0"/>
              <a:t>Honors Geometry</a:t>
            </a:r>
          </a:p>
          <a:p>
            <a:pPr lvl="2"/>
            <a:r>
              <a:rPr lang="en-US" dirty="0" smtClean="0"/>
              <a:t>Allow for honors track beginning freshman year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Stuart</a:t>
            </a:r>
          </a:p>
          <a:p>
            <a:pPr lvl="1"/>
            <a:r>
              <a:rPr lang="en-US" dirty="0" smtClean="0"/>
              <a:t>Prefer Email </a:t>
            </a:r>
          </a:p>
          <a:p>
            <a:pPr lvl="2"/>
            <a:r>
              <a:rPr lang="en-US" dirty="0" smtClean="0"/>
              <a:t>jstuart@gpsbulldogs.org</a:t>
            </a:r>
          </a:p>
          <a:p>
            <a:pPr lvl="1"/>
            <a:r>
              <a:rPr lang="en-US" dirty="0" smtClean="0"/>
              <a:t>Phone</a:t>
            </a:r>
          </a:p>
          <a:p>
            <a:pPr lvl="2"/>
            <a:r>
              <a:rPr lang="en-US" dirty="0" smtClean="0"/>
              <a:t>616-254-6617 </a:t>
            </a:r>
          </a:p>
          <a:p>
            <a:pPr lvl="1">
              <a:buNone/>
            </a:pPr>
            <a:endParaRPr lang="en-US" dirty="0" smtClean="0"/>
          </a:p>
          <a:p>
            <a:pPr marL="530352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6255488" cy="13620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 am looking forward to a GREAT year!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4191000"/>
            <a:ext cx="6255488" cy="74350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Any Questions?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Advanced Math Course in the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Successful completion will give student High School Credit but grade point does not transfer 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Units will include…</a:t>
            </a:r>
          </a:p>
          <a:p>
            <a:pPr lvl="1"/>
            <a:r>
              <a:rPr lang="en-US" dirty="0" smtClean="0"/>
              <a:t>Algebra Basics</a:t>
            </a:r>
          </a:p>
          <a:p>
            <a:pPr lvl="1"/>
            <a:r>
              <a:rPr lang="en-US" dirty="0" smtClean="0"/>
              <a:t>Equations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Linear Equations</a:t>
            </a:r>
          </a:p>
          <a:p>
            <a:pPr lvl="1"/>
            <a:r>
              <a:rPr lang="en-US" dirty="0" smtClean="0"/>
              <a:t>Systems of Equations</a:t>
            </a:r>
          </a:p>
          <a:p>
            <a:pPr lvl="1"/>
            <a:r>
              <a:rPr lang="en-US" dirty="0" smtClean="0"/>
              <a:t>Exponents and Exponential Functions</a:t>
            </a:r>
          </a:p>
          <a:p>
            <a:pPr lvl="1"/>
            <a:r>
              <a:rPr lang="en-US" dirty="0" smtClean="0"/>
              <a:t>Polynomials</a:t>
            </a:r>
          </a:p>
          <a:p>
            <a:pPr lvl="1"/>
            <a:r>
              <a:rPr lang="en-US" dirty="0" smtClean="0"/>
              <a:t>Quadratics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Inquiry Based Learning</a:t>
            </a:r>
          </a:p>
          <a:p>
            <a:pPr lvl="1"/>
            <a:r>
              <a:rPr lang="en-US" dirty="0" smtClean="0"/>
              <a:t>Much different than typical “process learning”</a:t>
            </a:r>
          </a:p>
          <a:p>
            <a:pPr lvl="1"/>
            <a:r>
              <a:rPr lang="en-US" dirty="0" smtClean="0"/>
              <a:t>Students must “understand” the “what and why’s” of the content not just the “how”</a:t>
            </a:r>
          </a:p>
          <a:p>
            <a:pPr lvl="1"/>
            <a:r>
              <a:rPr lang="en-US" dirty="0" smtClean="0"/>
              <a:t>Students will be collaborating with group members to discuss concepts and develop a conceptual understanding.  The students will have to d</a:t>
            </a:r>
            <a:r>
              <a:rPr lang="en-US" b="1" dirty="0" smtClean="0"/>
              <a:t>iscover</a:t>
            </a:r>
            <a:r>
              <a:rPr lang="en-US" dirty="0" smtClean="0"/>
              <a:t> the concepts, it will not be given to them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1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Inquiry Based instruction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retain information</a:t>
            </a:r>
          </a:p>
          <a:p>
            <a:pPr lvl="1"/>
            <a:r>
              <a:rPr lang="en-US" dirty="0" smtClean="0"/>
              <a:t>If the student understands the “why and what” they have a greater chance of retaining the information and recalling it later.  Will not require </a:t>
            </a:r>
            <a:r>
              <a:rPr lang="en-US" b="1" dirty="0" smtClean="0"/>
              <a:t>memorization</a:t>
            </a:r>
            <a:r>
              <a:rPr lang="en-US" dirty="0" smtClean="0"/>
              <a:t> rather </a:t>
            </a:r>
            <a:r>
              <a:rPr lang="en-US" b="1" dirty="0" smtClean="0"/>
              <a:t>understanding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Common Core Standards</a:t>
            </a:r>
          </a:p>
          <a:p>
            <a:pPr lvl="1"/>
            <a:r>
              <a:rPr lang="en-US" dirty="0" smtClean="0"/>
              <a:t>New State and Federal standards that forces students to become problem solvers and higher level </a:t>
            </a:r>
            <a:r>
              <a:rPr lang="en-US" dirty="0" smtClean="0"/>
              <a:t>thinkers</a:t>
            </a:r>
          </a:p>
          <a:p>
            <a:r>
              <a:rPr lang="en-US" dirty="0"/>
              <a:t>Assessments – Questions focus on understanding the content and not being able to just “do the Math”</a:t>
            </a:r>
          </a:p>
          <a:p>
            <a:pPr lvl="1"/>
            <a:r>
              <a:rPr lang="en-US" dirty="0"/>
              <a:t>M-Step</a:t>
            </a:r>
          </a:p>
          <a:p>
            <a:pPr lvl="1"/>
            <a:r>
              <a:rPr lang="en-US" dirty="0" smtClean="0"/>
              <a:t>SAT</a:t>
            </a:r>
            <a:endParaRPr lang="en-US" dirty="0" smtClean="0"/>
          </a:p>
          <a:p>
            <a:pPr marL="29260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</a:t>
            </a:r>
          </a:p>
          <a:p>
            <a:pPr lvl="1"/>
            <a:r>
              <a:rPr lang="en-US" dirty="0" smtClean="0"/>
              <a:t>Homework</a:t>
            </a:r>
          </a:p>
          <a:p>
            <a:pPr lvl="2"/>
            <a:r>
              <a:rPr lang="en-US" dirty="0" smtClean="0"/>
              <a:t>Students should be correcting HWK online or in a.m. </a:t>
            </a:r>
          </a:p>
          <a:p>
            <a:pPr lvl="1"/>
            <a:r>
              <a:rPr lang="en-US" dirty="0" smtClean="0"/>
              <a:t>Grade</a:t>
            </a:r>
          </a:p>
          <a:p>
            <a:pPr lvl="2"/>
            <a:r>
              <a:rPr lang="en-US" dirty="0"/>
              <a:t>8</a:t>
            </a:r>
            <a:r>
              <a:rPr lang="en-US" dirty="0" smtClean="0"/>
              <a:t>0% is performance – tests &amp; quizzes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0% is process – Daily assignments, homework, </a:t>
            </a:r>
            <a:r>
              <a:rPr lang="en-US" smtClean="0"/>
              <a:t>homework checks</a:t>
            </a:r>
            <a:endParaRPr lang="en-US" dirty="0" smtClean="0"/>
          </a:p>
          <a:p>
            <a:pPr lvl="1"/>
            <a:r>
              <a:rPr lang="en-US" dirty="0" smtClean="0"/>
              <a:t> Test retakes</a:t>
            </a:r>
          </a:p>
          <a:p>
            <a:pPr lvl="2"/>
            <a:r>
              <a:rPr lang="en-US" dirty="0" smtClean="0"/>
              <a:t>Students are allowed 1 test retake per trimester</a:t>
            </a:r>
          </a:p>
          <a:p>
            <a:pPr lvl="3"/>
            <a:r>
              <a:rPr lang="en-US" dirty="0" smtClean="0"/>
              <a:t>Need to fill out a test retake form</a:t>
            </a:r>
          </a:p>
          <a:p>
            <a:pPr lvl="2"/>
            <a:r>
              <a:rPr lang="en-US" dirty="0" smtClean="0"/>
              <a:t>Quiz Retakes are not offered</a:t>
            </a:r>
          </a:p>
          <a:p>
            <a:pPr lvl="1"/>
            <a:r>
              <a:rPr lang="en-US" dirty="0" smtClean="0"/>
              <a:t>Extra Credit is not offered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Progress Monitoring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002141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Algebra </a:t>
            </a:r>
            <a:r>
              <a:rPr lang="en-US" dirty="0" smtClean="0"/>
              <a:t>different than previous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Algebra takes elementary concepts and manipulates them in an abstract context</a:t>
            </a:r>
          </a:p>
          <a:p>
            <a:r>
              <a:rPr lang="en-US" dirty="0" smtClean="0"/>
              <a:t>Analysis</a:t>
            </a:r>
            <a:endParaRPr lang="en-US" dirty="0" smtClean="0"/>
          </a:p>
          <a:p>
            <a:pPr lvl="1"/>
            <a:r>
              <a:rPr lang="en-US" dirty="0" smtClean="0"/>
              <a:t>Often there are multiple strategies that can be used and students need to analyze the problem to determine what strategy would be best</a:t>
            </a:r>
          </a:p>
          <a:p>
            <a:pPr lvl="1"/>
            <a:r>
              <a:rPr lang="en-US" dirty="0" smtClean="0"/>
              <a:t>Increased number of word problems and creating algebraic equations from real-world situations</a:t>
            </a:r>
          </a:p>
          <a:p>
            <a:r>
              <a:rPr lang="en-US" dirty="0" smtClean="0"/>
              <a:t>Very Dependent Upon Prior Knowledge</a:t>
            </a:r>
          </a:p>
          <a:p>
            <a:pPr lvl="1"/>
            <a:r>
              <a:rPr lang="en-US" dirty="0" smtClean="0"/>
              <a:t>Students have a specific skill set they should come to Algebra with.  If  and need to seek help if they need review. </a:t>
            </a:r>
          </a:p>
          <a:p>
            <a:r>
              <a:rPr lang="en-US" dirty="0" smtClean="0"/>
              <a:t>Students often start to learn study skills in this course.</a:t>
            </a:r>
          </a:p>
          <a:p>
            <a:r>
              <a:rPr lang="en-US" dirty="0" smtClean="0"/>
              <a:t>Students need to actively </a:t>
            </a:r>
            <a:r>
              <a:rPr lang="en-US" dirty="0" smtClean="0"/>
              <a:t>engaged in the activities and </a:t>
            </a:r>
            <a:r>
              <a:rPr lang="en-US" dirty="0" smtClean="0"/>
              <a:t>discussions in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a successful Algebra student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Check Homework EVERY Night</a:t>
            </a:r>
          </a:p>
          <a:p>
            <a:pPr lvl="1"/>
            <a:r>
              <a:rPr lang="en-US" dirty="0" smtClean="0"/>
              <a:t>Students were given directions to find the answers to the textbook problems online</a:t>
            </a:r>
          </a:p>
          <a:p>
            <a:pPr lvl="1"/>
            <a:r>
              <a:rPr lang="en-US" dirty="0" smtClean="0"/>
              <a:t>It is recommended students check their homework answers as they are completing the homework</a:t>
            </a:r>
          </a:p>
          <a:p>
            <a:pPr lvl="2"/>
            <a:r>
              <a:rPr lang="en-US" dirty="0" smtClean="0"/>
              <a:t>This allows students to identify misconceptions as they are working through their homework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b="1" dirty="0" smtClean="0"/>
              <a:t>Formative Assessments – Homework Checks </a:t>
            </a:r>
            <a:r>
              <a:rPr lang="en-US" sz="1700" b="1" dirty="0" smtClean="0"/>
              <a:t>(</a:t>
            </a:r>
            <a:r>
              <a:rPr lang="en-US" sz="1700" b="1" dirty="0"/>
              <a:t>collection of problems that assess the Learning Targets they put in their </a:t>
            </a:r>
            <a:r>
              <a:rPr lang="en-US" sz="1700" b="1" dirty="0" smtClean="0"/>
              <a:t>journal)</a:t>
            </a:r>
          </a:p>
          <a:p>
            <a:pPr lvl="1"/>
            <a:r>
              <a:rPr lang="en-US" dirty="0" smtClean="0"/>
              <a:t>Monitor students homework checks</a:t>
            </a:r>
          </a:p>
          <a:p>
            <a:pPr lvl="2"/>
            <a:r>
              <a:rPr lang="en-US" dirty="0" smtClean="0"/>
              <a:t>Any score below 80% is a red flag that the student needs help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Students should review all mistakes from a Homework Check.</a:t>
            </a:r>
          </a:p>
          <a:p>
            <a:r>
              <a:rPr lang="en-US" b="1" dirty="0" smtClean="0"/>
              <a:t>Reflect, Reflect, Reflect </a:t>
            </a:r>
            <a:endParaRPr lang="en-US" b="1" dirty="0"/>
          </a:p>
          <a:p>
            <a:pPr lvl="1"/>
            <a:r>
              <a:rPr lang="en-US" b="1" dirty="0" smtClean="0"/>
              <a:t>Students reflect on all mistakes from homework, homework checks, quizzes, tests and exams.	</a:t>
            </a:r>
          </a:p>
          <a:p>
            <a:r>
              <a:rPr lang="en-US" b="1" dirty="0" smtClean="0"/>
              <a:t>GET HELP WHEN NEEDED!!!!!!!</a:t>
            </a:r>
          </a:p>
          <a:p>
            <a:r>
              <a:rPr lang="en-US" b="1" smtClean="0"/>
              <a:t>Activily </a:t>
            </a:r>
            <a:r>
              <a:rPr lang="en-US" b="1" dirty="0" smtClean="0"/>
              <a:t>engage in small group and whole group discussions and activities daily</a:t>
            </a:r>
          </a:p>
          <a:p>
            <a:pPr lvl="1"/>
            <a:endParaRPr lang="en-US" dirty="0"/>
          </a:p>
          <a:p>
            <a:pPr marL="530352" lvl="2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1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Tutoring every morning from 7:30-8:00</a:t>
            </a:r>
          </a:p>
          <a:p>
            <a:pPr lvl="2"/>
            <a:r>
              <a:rPr lang="en-US" dirty="0"/>
              <a:t>I have </a:t>
            </a:r>
            <a:r>
              <a:rPr lang="en-US" dirty="0" smtClean="0"/>
              <a:t>1 TA available </a:t>
            </a:r>
            <a:r>
              <a:rPr lang="en-US" dirty="0" smtClean="0"/>
              <a:t>to answer questions</a:t>
            </a:r>
            <a:endParaRPr lang="en-US" dirty="0"/>
          </a:p>
          <a:p>
            <a:pPr lvl="2"/>
            <a:r>
              <a:rPr lang="en-US" dirty="0" smtClean="0"/>
              <a:t>Student </a:t>
            </a:r>
            <a:r>
              <a:rPr lang="en-US" dirty="0"/>
              <a:t>MUST bring questions with </a:t>
            </a:r>
            <a:r>
              <a:rPr lang="en-US" dirty="0" smtClean="0"/>
              <a:t>them</a:t>
            </a:r>
          </a:p>
          <a:p>
            <a:pPr lvl="2"/>
            <a:r>
              <a:rPr lang="en-US" dirty="0" smtClean="0"/>
              <a:t>Student will be excused from being late to 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</a:p>
          <a:p>
            <a:r>
              <a:rPr lang="en-US" dirty="0" smtClean="0"/>
              <a:t>Tutorials on Mrs. Stuart webpage</a:t>
            </a:r>
          </a:p>
          <a:p>
            <a:pPr lvl="2"/>
            <a:r>
              <a:rPr lang="en-US" dirty="0" smtClean="0"/>
              <a:t>Does not have tutorials for the first few review units.</a:t>
            </a:r>
          </a:p>
          <a:p>
            <a:pPr lvl="2"/>
            <a:r>
              <a:rPr lang="en-US" dirty="0" smtClean="0"/>
              <a:t>Can also </a:t>
            </a:r>
            <a:r>
              <a:rPr lang="en-US" dirty="0" err="1" smtClean="0"/>
              <a:t>google</a:t>
            </a:r>
            <a:r>
              <a:rPr lang="en-US" dirty="0" smtClean="0"/>
              <a:t> topic to find tutorials online </a:t>
            </a:r>
          </a:p>
          <a:p>
            <a:r>
              <a:rPr lang="en-US" dirty="0" smtClean="0"/>
              <a:t>Online Quizzes through the txt book</a:t>
            </a:r>
          </a:p>
          <a:p>
            <a:pPr lvl="1"/>
            <a:r>
              <a:rPr lang="en-US" dirty="0" smtClean="0"/>
              <a:t>Code </a:t>
            </a:r>
            <a:r>
              <a:rPr lang="en-US" dirty="0" err="1" smtClean="0"/>
              <a:t>aea</a:t>
            </a:r>
            <a:r>
              <a:rPr lang="en-US" dirty="0" smtClean="0"/>
              <a:t> – chapter section</a:t>
            </a:r>
          </a:p>
          <a:p>
            <a:pPr lvl="1"/>
            <a:r>
              <a:rPr lang="en-US" dirty="0" smtClean="0"/>
              <a:t>Example – aea-0102</a:t>
            </a:r>
          </a:p>
          <a:p>
            <a:r>
              <a:rPr lang="en-US" dirty="0" smtClean="0"/>
              <a:t>Practice sheet on Mrs. Stuart’s Website</a:t>
            </a:r>
          </a:p>
          <a:p>
            <a:r>
              <a:rPr lang="en-US" dirty="0" smtClean="0"/>
              <a:t>Study group with peers </a:t>
            </a:r>
          </a:p>
        </p:txBody>
      </p:sp>
    </p:spTree>
    <p:extLst>
      <p:ext uri="{BB962C8B-B14F-4D97-AF65-F5344CB8AC3E}">
        <p14:creationId xmlns:p14="http://schemas.microsoft.com/office/powerpoint/2010/main" val="21334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1348</TotalTime>
  <Words>627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Welcome to  Mrs. Stuart’s Class</vt:lpstr>
      <vt:lpstr>What is Algebra</vt:lpstr>
      <vt:lpstr>Teaching Style</vt:lpstr>
      <vt:lpstr>Why is Inquiry Based instruction Important</vt:lpstr>
      <vt:lpstr>Classroom Packet</vt:lpstr>
      <vt:lpstr>Progress Monitoring</vt:lpstr>
      <vt:lpstr>Why is Algebra different than previous courses?</vt:lpstr>
      <vt:lpstr>What does a successful Algebra student do?</vt:lpstr>
      <vt:lpstr>Help Options</vt:lpstr>
      <vt:lpstr>Class flow</vt:lpstr>
      <vt:lpstr>Contact Information</vt:lpstr>
      <vt:lpstr>I am looking forward to a GREAT year!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Mrs. Stuart’s Class</dc:title>
  <dc:creator>Jamie Stuart</dc:creator>
  <cp:lastModifiedBy>Jamie Stuart</cp:lastModifiedBy>
  <cp:revision>38</cp:revision>
  <cp:lastPrinted>2012-09-17T18:33:40Z</cp:lastPrinted>
  <dcterms:created xsi:type="dcterms:W3CDTF">2010-09-18T20:33:20Z</dcterms:created>
  <dcterms:modified xsi:type="dcterms:W3CDTF">2015-09-14T22:08:01Z</dcterms:modified>
</cp:coreProperties>
</file>